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81"/>
  </p:handoutMasterIdLst>
  <p:sldIdLst>
    <p:sldId id="478" r:id="rId3"/>
    <p:sldId id="800" r:id="rId5"/>
    <p:sldId id="925" r:id="rId6"/>
    <p:sldId id="920" r:id="rId7"/>
    <p:sldId id="921" r:id="rId8"/>
    <p:sldId id="930" r:id="rId9"/>
    <p:sldId id="926" r:id="rId10"/>
    <p:sldId id="928" r:id="rId11"/>
    <p:sldId id="927" r:id="rId12"/>
    <p:sldId id="922" r:id="rId13"/>
    <p:sldId id="923" r:id="rId14"/>
    <p:sldId id="931" r:id="rId15"/>
    <p:sldId id="935" r:id="rId16"/>
    <p:sldId id="936" r:id="rId17"/>
    <p:sldId id="939" r:id="rId18"/>
    <p:sldId id="940" r:id="rId19"/>
    <p:sldId id="937" r:id="rId20"/>
    <p:sldId id="938" r:id="rId21"/>
    <p:sldId id="941" r:id="rId22"/>
    <p:sldId id="932" r:id="rId23"/>
    <p:sldId id="942" r:id="rId24"/>
    <p:sldId id="943" r:id="rId25"/>
    <p:sldId id="946" r:id="rId26"/>
    <p:sldId id="944" r:id="rId27"/>
    <p:sldId id="947" r:id="rId28"/>
    <p:sldId id="953" r:id="rId29"/>
    <p:sldId id="933" r:id="rId30"/>
    <p:sldId id="948" r:id="rId31"/>
    <p:sldId id="950" r:id="rId32"/>
    <p:sldId id="951" r:id="rId33"/>
    <p:sldId id="949" r:id="rId34"/>
    <p:sldId id="952" r:id="rId35"/>
    <p:sldId id="924" r:id="rId36"/>
    <p:sldId id="961" r:id="rId37"/>
    <p:sldId id="962" r:id="rId38"/>
    <p:sldId id="963" r:id="rId39"/>
    <p:sldId id="964" r:id="rId40"/>
    <p:sldId id="965" r:id="rId41"/>
    <p:sldId id="966" r:id="rId42"/>
    <p:sldId id="967" r:id="rId43"/>
    <p:sldId id="968" r:id="rId44"/>
    <p:sldId id="969" r:id="rId45"/>
    <p:sldId id="970" r:id="rId46"/>
    <p:sldId id="971" r:id="rId47"/>
    <p:sldId id="972" r:id="rId48"/>
    <p:sldId id="973" r:id="rId49"/>
    <p:sldId id="974" r:id="rId50"/>
    <p:sldId id="975" r:id="rId51"/>
    <p:sldId id="976" r:id="rId52"/>
    <p:sldId id="977" r:id="rId53"/>
    <p:sldId id="978" r:id="rId54"/>
    <p:sldId id="979" r:id="rId55"/>
    <p:sldId id="980" r:id="rId56"/>
    <p:sldId id="981" r:id="rId57"/>
    <p:sldId id="982" r:id="rId58"/>
    <p:sldId id="983" r:id="rId59"/>
    <p:sldId id="984" r:id="rId60"/>
    <p:sldId id="985" r:id="rId61"/>
    <p:sldId id="986" r:id="rId62"/>
    <p:sldId id="987" r:id="rId63"/>
    <p:sldId id="988" r:id="rId64"/>
    <p:sldId id="989" r:id="rId65"/>
    <p:sldId id="990" r:id="rId66"/>
    <p:sldId id="991" r:id="rId67"/>
    <p:sldId id="992" r:id="rId68"/>
    <p:sldId id="993" r:id="rId69"/>
    <p:sldId id="994" r:id="rId70"/>
    <p:sldId id="995" r:id="rId71"/>
    <p:sldId id="996" r:id="rId72"/>
    <p:sldId id="997" r:id="rId73"/>
    <p:sldId id="998" r:id="rId74"/>
    <p:sldId id="999" r:id="rId75"/>
    <p:sldId id="1000" r:id="rId76"/>
    <p:sldId id="1001" r:id="rId77"/>
    <p:sldId id="1002" r:id="rId78"/>
    <p:sldId id="1003" r:id="rId79"/>
    <p:sldId id="1004" r:id="rId80"/>
  </p:sldIdLst>
  <p:sldSz cx="14630400" cy="8229600"/>
  <p:notesSz cx="6858000" cy="9144000"/>
  <p:custDataLst>
    <p:tags r:id="rId8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86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1086B9"/>
    <a:srgbClr val="C5E7F1"/>
    <a:srgbClr val="DAFDD3"/>
    <a:srgbClr val="AADEBA"/>
    <a:srgbClr val="F3A999"/>
    <a:srgbClr val="98CFA8"/>
    <a:srgbClr val="F2F2F2"/>
    <a:srgbClr val="FCF9EC"/>
    <a:srgbClr val="2BA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4" autoAdjust="0"/>
    <p:restoredTop sz="92789" autoAdjust="0"/>
  </p:normalViewPr>
  <p:slideViewPr>
    <p:cSldViewPr showGuides="1">
      <p:cViewPr varScale="1">
        <p:scale>
          <a:sx n="95" d="100"/>
          <a:sy n="95" d="100"/>
        </p:scale>
        <p:origin x="256" y="184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5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  <a:endParaRPr lang="en-US" noProof="0" dirty="0"/>
          </a:p>
          <a:p>
            <a:pPr lvl="3"/>
            <a:r>
              <a:rPr lang="en-US" noProof="0" dirty="0"/>
              <a:t>Fourth level</a:t>
            </a:r>
            <a:endParaRPr lang="en-US" noProof="0" dirty="0"/>
          </a:p>
          <a:p>
            <a:pPr lvl="4"/>
            <a:r>
              <a:rPr lang="en-US" noProof="0" dirty="0"/>
              <a:t>Fifth level</a:t>
            </a:r>
            <a:endParaRPr lang="en-US" noProof="0" dirty="0"/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2.GIF"/><Relationship Id="rId3" Type="http://schemas.openxmlformats.org/officeDocument/2006/relationships/image" Target="../media/image41.GIF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GIF"/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zh-CN" sz="320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Function; Procedure; Trigger</a:t>
            </a:r>
            <a:endParaRPr lang="en-US" altLang="en-US" sz="40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en-US" altLang="de-DE" sz="3200" b="1" spc="-1" dirty="0" err="1">
                <a:latin typeface="Lato" panose="020F0502020204030203"/>
                <a:ea typeface="MS PGothic" panose="020B0600070205080204" pitchFamily="34" charset="-128"/>
              </a:rPr>
              <a:t>Ran Cheng</a:t>
            </a:r>
            <a:endParaRPr lang="en-US" altLang="de-DE" sz="3200" b="1" spc="-1" dirty="0" err="1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  <a:endParaRPr lang="de-DE" altLang="zh-CN" sz="24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  <a:endParaRPr lang="de-DE" altLang="zh-CN" sz="2400" spc="-1" dirty="0">
              <a:latin typeface="Lato" panose="020F0502020204030203"/>
              <a:ea typeface="MS PGothic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150" y="7543800"/>
            <a:ext cx="1070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and the authors of Database System Concepts (7</a:t>
            </a:r>
            <a:r>
              <a:rPr lang="en-US" sz="16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 in declarative languages</a:t>
            </a:r>
            <a:endParaRPr lang="en-US" dirty="0"/>
          </a:p>
          <a:p>
            <a:pPr lvl="1"/>
            <a:r>
              <a:rPr lang="en-US" dirty="0"/>
              <a:t>No need to understand the details</a:t>
            </a:r>
            <a:endParaRPr lang="en-US" dirty="0"/>
          </a:p>
          <a:p>
            <a:pPr lvl="2"/>
            <a:r>
              <a:rPr lang="en-US" dirty="0"/>
              <a:t>The systems take in charge of all the details</a:t>
            </a:r>
            <a:endParaRPr lang="en-US" dirty="0"/>
          </a:p>
          <a:p>
            <a:pPr lvl="1"/>
            <a:r>
              <a:rPr lang="en-US" dirty="0"/>
              <a:t>Easier to use than imperative programming</a:t>
            </a:r>
            <a:endParaRPr lang="en-US" dirty="0"/>
          </a:p>
          <a:p>
            <a:pPr lvl="2"/>
            <a:r>
              <a:rPr lang="en-US" dirty="0"/>
              <a:t>More user-friendly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Problem in declarative languages?</a:t>
            </a:r>
            <a:endParaRPr lang="en-US" dirty="0"/>
          </a:p>
          <a:p>
            <a:pPr lvl="1"/>
            <a:r>
              <a:rPr lang="en-US" dirty="0"/>
              <a:t>Cannot specify the control flow of a program</a:t>
            </a:r>
            <a:endParaRPr lang="en-US" dirty="0"/>
          </a:p>
          <a:p>
            <a:pPr lvl="2"/>
            <a:r>
              <a:rPr lang="en-US" dirty="0"/>
              <a:t>“If there is no such command as &lt;a cup of tea/&gt;, you need to create it by yourself”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DBMS products provide a </a:t>
            </a:r>
            <a:r>
              <a:rPr lang="en-US" dirty="0">
                <a:solidFill>
                  <a:srgbClr val="1086B9"/>
                </a:solidFill>
              </a:rPr>
              <a:t>proprietary</a:t>
            </a:r>
            <a:r>
              <a:rPr lang="en-US" dirty="0"/>
              <a:t> </a:t>
            </a:r>
            <a:r>
              <a:rPr lang="en-US" dirty="0">
                <a:solidFill>
                  <a:srgbClr val="A2424F"/>
                </a:solidFill>
              </a:rPr>
              <a:t>procedural extension</a:t>
            </a:r>
            <a:r>
              <a:rPr lang="en-US" dirty="0"/>
              <a:t> to the standard SQL</a:t>
            </a:r>
            <a:endParaRPr lang="en-US" dirty="0"/>
          </a:p>
          <a:p>
            <a:pPr lvl="1"/>
            <a:r>
              <a:rPr lang="en-US" dirty="0"/>
              <a:t>Transact-SQL (T-SQL)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PL/SQL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PL/PGSQL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(No specific name)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(Not supported)</a:t>
            </a:r>
            <a:endParaRPr lang="en-US" dirty="0">
              <a:solidFill>
                <a:srgbClr val="A2424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Extension to SQL</a:t>
            </a:r>
            <a:endParaRPr lang="en-US" dirty="0"/>
          </a:p>
        </p:txBody>
      </p:sp>
      <p:pic>
        <p:nvPicPr>
          <p:cNvPr id="4" name="Image 6" descr="sql-server-logo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105400" y="3048000"/>
            <a:ext cx="1572316" cy="397682"/>
          </a:xfrm>
          <a:prstGeom prst="rect">
            <a:avLst/>
          </a:prstGeom>
        </p:spPr>
      </p:pic>
      <p:pic>
        <p:nvPicPr>
          <p:cNvPr id="5" name="Image 5" descr="489px-MySQ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8419" y="5791200"/>
            <a:ext cx="1053962" cy="556840"/>
          </a:xfrm>
          <a:prstGeom prst="rect">
            <a:avLst/>
          </a:prstGeom>
        </p:spPr>
      </p:pic>
      <p:pic>
        <p:nvPicPr>
          <p:cNvPr id="6" name="Image 11" descr="oracle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4114800"/>
            <a:ext cx="1261200" cy="159600"/>
          </a:xfrm>
          <a:prstGeom prst="rect">
            <a:avLst/>
          </a:prstGeom>
        </p:spPr>
      </p:pic>
      <p:pic>
        <p:nvPicPr>
          <p:cNvPr id="7" name="Image 8" descr="logo_postgr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4800600"/>
            <a:ext cx="1008112" cy="798425"/>
          </a:xfrm>
          <a:prstGeom prst="rect">
            <a:avLst/>
          </a:prstGeom>
        </p:spPr>
      </p:pic>
      <p:pic>
        <p:nvPicPr>
          <p:cNvPr id="8" name="Image 4" descr="sqlite_log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1000" y="6738055"/>
            <a:ext cx="1296144" cy="578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59885" y="7410450"/>
            <a:ext cx="5895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 well, sometimes SQLite is even not considered as a DBMS, you can write your own SQL based on it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Display the full name for people with “von”</a:t>
            </a:r>
            <a:endParaRPr lang="en-US" dirty="0"/>
          </a:p>
          <a:p>
            <a:pPr lvl="1"/>
            <a:r>
              <a:rPr lang="en-US" dirty="0"/>
              <a:t>When introducing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dirty="0"/>
              <a:t>, we have modified the  names starting with “von” into “… (von)” for ordering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0" y="3774021"/>
            <a:ext cx="9740900" cy="35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simply concatenate the first name and the last name, it looks like this:</a:t>
            </a:r>
            <a:endParaRPr lang="en-US" dirty="0"/>
          </a:p>
          <a:p>
            <a:pPr lvl="1"/>
            <a:r>
              <a:rPr lang="en-US" dirty="0"/>
              <a:t>A little bit weird format (a trailing “von”)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3083098"/>
            <a:ext cx="4279900" cy="424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083098"/>
            <a:ext cx="5778500" cy="29843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can we restore the format into “first_name von surname”?</a:t>
            </a:r>
            <a:endParaRPr lang="en-US" dirty="0"/>
          </a:p>
          <a:p>
            <a:pPr lvl="1"/>
            <a:r>
              <a:rPr lang="en-US" dirty="0"/>
              <a:t>String operations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can we restore the format into “first_name von surname”?</a:t>
            </a:r>
            <a:endParaRPr lang="en-US" dirty="0"/>
          </a:p>
          <a:p>
            <a:pPr lvl="1"/>
            <a:r>
              <a:rPr lang="en-US" dirty="0"/>
              <a:t>String operations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065" y="2819400"/>
            <a:ext cx="9376270" cy="48531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How can we restore the format into “first_name von surname”?</a:t>
            </a:r>
            <a:endParaRPr lang="en-US" dirty="0"/>
          </a:p>
          <a:p>
            <a:pPr lvl="1"/>
            <a:r>
              <a:rPr lang="en-US" dirty="0"/>
              <a:t>String operations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065" y="2819400"/>
            <a:ext cx="9376270" cy="4853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00400" y="4006735"/>
            <a:ext cx="8229600" cy="2327563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400" y="4006735"/>
            <a:ext cx="838200" cy="336665"/>
          </a:xfrm>
          <a:prstGeom prst="rect">
            <a:avLst/>
          </a:prstGeom>
          <a:solidFill>
            <a:srgbClr val="A242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77200" y="3184549"/>
            <a:ext cx="3668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Then, how can we store this part to reuse it in the future?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“Copy and Caste” is NOT a good habit</a:t>
            </a:r>
            <a:endParaRPr lang="en-US" dirty="0"/>
          </a:p>
          <a:p>
            <a:pPr lvl="1"/>
            <a:r>
              <a:rPr lang="en-US" dirty="0"/>
              <a:t>Whenever you have painfully written something as complicated, which is pretty generic, you'd rather not copy and paste the code every time you need 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3654918"/>
            <a:ext cx="7924800" cy="3660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331" y="3758727"/>
            <a:ext cx="2667000" cy="1778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&quot;No&quot; Symbol 7"/>
          <p:cNvSpPr/>
          <p:nvPr/>
        </p:nvSpPr>
        <p:spPr bwMode="auto">
          <a:xfrm>
            <a:off x="10424160" y="4868497"/>
            <a:ext cx="914400" cy="914400"/>
          </a:xfrm>
          <a:prstGeom prst="noSmoking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for Reuse</a:t>
            </a:r>
            <a:endParaRPr lang="en-US" dirty="0"/>
          </a:p>
          <a:p>
            <a:pPr lvl="1"/>
            <a:r>
              <a:rPr lang="en-US" dirty="0"/>
              <a:t>In PostgreSQL, we can store the expression and reuse it in another context</a:t>
            </a:r>
            <a:endParaRPr lang="en-US" dirty="0"/>
          </a:p>
          <a:p>
            <a:r>
              <a:rPr lang="en-US" dirty="0"/>
              <a:t>Self-defined Function</a:t>
            </a:r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function</a:t>
            </a: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3558276"/>
            <a:ext cx="7067550" cy="3985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38975" y="7612611"/>
            <a:ext cx="73152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www.postgresql.org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/docs/current/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sql-createfunction.html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6" y="4076700"/>
            <a:ext cx="5661614" cy="3352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50768" y="7350806"/>
            <a:ext cx="348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ato" panose="020F0502020204030203" pitchFamily="34" charset="77"/>
                <a:cs typeface="Consolas" panose="020B0609020204030204" pitchFamily="49" charset="0"/>
              </a:rPr>
              <a:t>…or, a simpler version</a:t>
            </a:r>
            <a:endParaRPr lang="en-US" sz="2000" dirty="0"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0800000">
            <a:off x="6581775" y="5208138"/>
            <a:ext cx="457200" cy="685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sz="5400" dirty="0"/>
              <a:t>Function</a:t>
            </a:r>
            <a:endParaRPr lang="en-US" sz="5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200400" y="3505201"/>
            <a:ext cx="6629400" cy="33527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274457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Function name and the parameter list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Format for variables and parameters: [name] [type]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200400" y="3779522"/>
            <a:ext cx="18288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9200" y="3791634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Return type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505200" y="4022910"/>
            <a:ext cx="3810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599" y="5410200"/>
            <a:ext cx="92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Body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73506" y="6961540"/>
            <a:ext cx="381000" cy="27611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" name="Left Brace 3"/>
          <p:cNvSpPr/>
          <p:nvPr/>
        </p:nvSpPr>
        <p:spPr bwMode="auto">
          <a:xfrm>
            <a:off x="2476500" y="4022910"/>
            <a:ext cx="250298" cy="3214742"/>
          </a:xfrm>
          <a:prstGeom prst="leftBrace">
            <a:avLst>
              <a:gd name="adj1" fmla="val 53621"/>
              <a:gd name="adj2" fmla="val 50000"/>
            </a:avLst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554506" y="4550964"/>
            <a:ext cx="7875494" cy="215463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4127500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 very simple body: return the value of an expression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554506" y="4550964"/>
            <a:ext cx="7875494" cy="215463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4127500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 very simple body: return the value of an expression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63263" y="4681478"/>
            <a:ext cx="4603393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Procedural extensions provide all the bells and whistles in a true (procedural) programming languages, such as: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Variables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Conditions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Loops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Arrays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Error management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581400" y="6934200"/>
            <a:ext cx="1828800" cy="39369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8071" y="6572071"/>
            <a:ext cx="829412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Language Type</a:t>
            </a:r>
            <a:endParaRPr lang="en-US" altLang="zh-CN" sz="1800" b="1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PostgreSQL supports 4 procedural languages: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pgSQL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PL/Perl, and PL/Python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Perl, and Python are famous scripting languages in case you don’t know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alphaModFix amt="35000"/>
          </a:blip>
          <a:srcRect/>
          <a:stretch>
            <a:fillRect/>
          </a:stretch>
        </p:blipFill>
        <p:spPr>
          <a:xfrm>
            <a:off x="2645302" y="2412404"/>
            <a:ext cx="9339796" cy="557775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rewrite the name conversion expression into a function?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581400" y="6934200"/>
            <a:ext cx="1828800" cy="393699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744" y="2425700"/>
            <a:ext cx="5048571" cy="3238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7765" y="5428645"/>
            <a:ext cx="5534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Yes, we can even use Python to write functions</a:t>
            </a:r>
            <a:endParaRPr lang="en-US" altLang="zh-CN" sz="1800" b="1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6741334" y="5815906"/>
            <a:ext cx="573866" cy="65444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98071" y="6572071"/>
            <a:ext cx="829412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Language Type</a:t>
            </a:r>
            <a:endParaRPr lang="en-US" altLang="zh-CN" sz="1800" b="1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PostgreSQL supports 4 procedural languages: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pgSQL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</a:t>
            </a:r>
            <a:r>
              <a:rPr lang="en-US" altLang="zh-CN" sz="1800" dirty="0" err="1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 PL/Perl, and PL/Python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Tcl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, Perl, and Python are famous scripting languages in case you don’t know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function is created, you can use it as if it were any built-in function.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0" y="3305699"/>
            <a:ext cx="5994400" cy="29681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791200" y="4521200"/>
            <a:ext cx="3810000" cy="371998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/>
              <a:t> queries in functions</a:t>
            </a:r>
            <a:endParaRPr lang="en-US" dirty="0"/>
          </a:p>
          <a:p>
            <a:pPr lvl="1"/>
            <a:r>
              <a:rPr lang="en-US" dirty="0"/>
              <a:t>Example: design a function “get_country_name” to transform the country codes into country names based on the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US" dirty="0"/>
              <a:t> 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/>
              <a:t> queries in functions</a:t>
            </a:r>
            <a:endParaRPr lang="en-US" dirty="0"/>
          </a:p>
          <a:p>
            <a:pPr lvl="1"/>
            <a:r>
              <a:rPr lang="en-US" dirty="0"/>
              <a:t>Example: design a function “get_country_name” to transform the country codes into country names based on the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US" dirty="0"/>
              <a:t> 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3276600"/>
            <a:ext cx="6248400" cy="4825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429000"/>
            <a:ext cx="5854700" cy="2041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976495" y="4572000"/>
            <a:ext cx="662305" cy="29083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DBMS provides a series of built-in functions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dirty="0"/>
              <a:t>Scalar function, aggregation function, window function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241158"/>
            <a:ext cx="4542320" cy="2106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81" y="4428306"/>
            <a:ext cx="4542320" cy="2334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718961"/>
            <a:ext cx="6134100" cy="327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068957"/>
            <a:ext cx="7327900" cy="1429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/>
              <a:t> queries in functions</a:t>
            </a:r>
            <a:endParaRPr lang="en-US" dirty="0"/>
          </a:p>
          <a:p>
            <a:pPr lvl="1"/>
            <a:r>
              <a:rPr lang="en-US" dirty="0"/>
              <a:t>Example: design a function “get_country_name” to transform the country codes into country names based on the </a:t>
            </a: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US" dirty="0"/>
              <a:t> 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3276600"/>
            <a:ext cx="6248400" cy="4825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429000"/>
            <a:ext cx="5854700" cy="204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5584500"/>
            <a:ext cx="4483100" cy="259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46068" y="5597200"/>
            <a:ext cx="604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… seems to be an easy way to get rid of 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operations?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43800" y="5501950"/>
            <a:ext cx="6248400" cy="259080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976495" y="4572000"/>
            <a:ext cx="662305" cy="29083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“Cultural Mismatch”</a:t>
            </a:r>
            <a:endParaRPr lang="en-US" dirty="0"/>
          </a:p>
          <a:p>
            <a:pPr lvl="1"/>
            <a:r>
              <a:rPr lang="en-US" dirty="0"/>
              <a:t>Here we have a problem, because there is a </a:t>
            </a:r>
            <a:r>
              <a:rPr lang="en-US" dirty="0">
                <a:solidFill>
                  <a:srgbClr val="A2424F"/>
                </a:solidFill>
              </a:rPr>
              <a:t>big cultural gap</a:t>
            </a:r>
            <a:r>
              <a:rPr lang="en-US" dirty="0"/>
              <a:t> between the </a:t>
            </a:r>
            <a:r>
              <a:rPr lang="en-US" dirty="0">
                <a:solidFill>
                  <a:srgbClr val="1086B9"/>
                </a:solidFill>
              </a:rPr>
              <a:t>relational mindset</a:t>
            </a:r>
            <a:r>
              <a:rPr lang="en-US" dirty="0"/>
              <a:t> and </a:t>
            </a:r>
            <a:r>
              <a:rPr lang="en-US" dirty="0">
                <a:solidFill>
                  <a:srgbClr val="1086B9"/>
                </a:solidFill>
              </a:rPr>
              <a:t>procedural processing</a:t>
            </a:r>
            <a:r>
              <a:rPr lang="en-US" dirty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“look-up function” forces a “</a:t>
            </a:r>
            <a:r>
              <a:rPr lang="en-US" dirty="0">
                <a:solidFill>
                  <a:srgbClr val="A2424F"/>
                </a:solidFill>
              </a:rPr>
              <a:t>one-row-at-a-time join</a:t>
            </a:r>
            <a:r>
              <a:rPr lang="en-US" dirty="0">
                <a:sym typeface="+mn-ea"/>
              </a:rPr>
              <a:t>”</a:t>
            </a:r>
            <a:r>
              <a:rPr lang="en-US" dirty="0"/>
              <a:t> which in most cases will be dreadful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(Postgre)SQL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5105400"/>
            <a:ext cx="5854700" cy="204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8500" y="5925234"/>
            <a:ext cx="6043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For each row in movies, the 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query in </a:t>
            </a:r>
            <a:r>
              <a:rPr lang="en-US" altLang="zh-CN" sz="18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get_country_name</a:t>
            </a:r>
            <a:r>
              <a:rPr lang="en-US" altLang="zh-CN" sz="18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zh-CN" sz="1800" dirty="0">
                <a:solidFill>
                  <a:srgbClr val="A2424F"/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is executed once</a:t>
            </a:r>
            <a:endParaRPr lang="en-US" altLang="zh-CN" sz="1800" dirty="0">
              <a:solidFill>
                <a:srgbClr val="A2424F"/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9810750" cy="5334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Tom </a:t>
            </a:r>
            <a:r>
              <a:rPr lang="en-US" b="1" dirty="0" err="1">
                <a:solidFill>
                  <a:srgbClr val="0070C0"/>
                </a:solidFill>
              </a:rPr>
              <a:t>Kyte</a:t>
            </a:r>
            <a:r>
              <a:rPr lang="en-US" dirty="0"/>
              <a:t>, who is a Senior Technology Architect at Oracle, says that his suggestion is:</a:t>
            </a:r>
            <a:endParaRPr lang="en-US" dirty="0"/>
          </a:p>
          <a:p>
            <a:pPr lvl="1"/>
            <a:r>
              <a:rPr lang="en-US" dirty="0"/>
              <a:t>You should do it in a </a:t>
            </a:r>
            <a:r>
              <a:rPr lang="en-US" dirty="0">
                <a:solidFill>
                  <a:srgbClr val="A2424F"/>
                </a:solidFill>
              </a:rPr>
              <a:t>single SQL statement</a:t>
            </a:r>
            <a:r>
              <a:rPr lang="en-US" dirty="0"/>
              <a:t> if at all possible.</a:t>
            </a:r>
            <a:endParaRPr lang="en-US" dirty="0"/>
          </a:p>
          <a:p>
            <a:pPr lvl="1"/>
            <a:r>
              <a:rPr lang="en-US" dirty="0"/>
              <a:t>If you cannot do it in a single SQL statement, then do it in PL/SQL (as little PL/SQL as possible!)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 on Procedural SQL (PL/SQL)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0" y="1937828"/>
            <a:ext cx="2190750" cy="2176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572089"/>
            <a:ext cx="3448050" cy="3020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may not cover all the details in functions in the theoretical session, so here are some more materials on procedural programming in PostgreSQL:</a:t>
            </a:r>
            <a:endParaRPr lang="en-US" sz="2800" dirty="0"/>
          </a:p>
          <a:p>
            <a:pPr lvl="1"/>
            <a:r>
              <a:rPr lang="en-US" sz="2400" dirty="0"/>
              <a:t>Lab tutorial on Functions</a:t>
            </a:r>
            <a:endParaRPr lang="en-US" sz="2400" dirty="0"/>
          </a:p>
          <a:p>
            <a:pPr lvl="2"/>
            <a:r>
              <a:rPr lang="en-US" sz="2000" dirty="0"/>
              <a:t>Please read it before your next lab sessions</a:t>
            </a:r>
            <a:endParaRPr lang="en-US" sz="2000" dirty="0"/>
          </a:p>
          <a:p>
            <a:pPr lvl="1"/>
            <a:r>
              <a:rPr lang="en-US" sz="2400" dirty="0"/>
              <a:t>Chapter 5.2 “Functions and Procedures,” Database System Concepts (7</a:t>
            </a:r>
            <a:r>
              <a:rPr lang="en-US" sz="2400" baseline="30000" dirty="0"/>
              <a:t>th</a:t>
            </a:r>
            <a:r>
              <a:rPr lang="en-US" sz="2400" dirty="0"/>
              <a:t> Edition)</a:t>
            </a:r>
            <a:endParaRPr lang="en-US" sz="2400" dirty="0"/>
          </a:p>
          <a:p>
            <a:pPr lvl="1"/>
            <a:r>
              <a:rPr lang="en-US" sz="2400" dirty="0"/>
              <a:t>Chapter 43 “PL/pgSQL,” PostgreSQL Documentation</a:t>
            </a:r>
            <a:endParaRPr lang="en-US" sz="2400" dirty="0"/>
          </a:p>
          <a:p>
            <a:pPr lvl="2"/>
            <a:r>
              <a:rPr lang="en-US" sz="2000" dirty="0"/>
              <a:t>https://</a:t>
            </a:r>
            <a:r>
              <a:rPr lang="en-US" sz="2000" dirty="0" err="1"/>
              <a:t>www.postgresql.org</a:t>
            </a:r>
            <a:r>
              <a:rPr lang="en-US" sz="2000" dirty="0"/>
              <a:t>/docs/current/</a:t>
            </a:r>
            <a:r>
              <a:rPr lang="en-US" sz="2000" dirty="0" err="1"/>
              <a:t>plpgsql.html</a:t>
            </a:r>
            <a:endParaRPr lang="en-US" sz="20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Read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sz="5400" dirty="0"/>
              <a:t>Procedure</a:t>
            </a:r>
            <a:endParaRPr lang="en-US" sz="5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Generally,</a:t>
            </a:r>
            <a:endParaRPr lang="en-US" sz="2800" dirty="0"/>
          </a:p>
          <a:p>
            <a:pPr lvl="1"/>
            <a:r>
              <a:rPr lang="en-US" sz="2400" dirty="0"/>
              <a:t>“Function” comes from mathematics</a:t>
            </a:r>
            <a:endParaRPr lang="en-US" sz="2400" dirty="0"/>
          </a:p>
          <a:p>
            <a:pPr lvl="2"/>
            <a:r>
              <a:rPr lang="en-US" sz="2000" dirty="0"/>
              <a:t>… which calculates a value with a given input (or to say, map a value to another)</a:t>
            </a:r>
            <a:endParaRPr lang="en-US" sz="2000" dirty="0"/>
          </a:p>
          <a:p>
            <a:pPr lvl="2"/>
            <a:r>
              <a:rPr lang="en-US" sz="2000" dirty="0"/>
              <a:t>Thus, functions always have a return value</a:t>
            </a:r>
            <a:endParaRPr lang="en-US" sz="2000" dirty="0"/>
          </a:p>
          <a:p>
            <a:pPr lvl="1"/>
            <a:r>
              <a:rPr lang="en-US" sz="2400" dirty="0"/>
              <a:t>”Procedure” comes from programming</a:t>
            </a:r>
            <a:endParaRPr lang="en-US" sz="2400" dirty="0"/>
          </a:p>
          <a:p>
            <a:pPr lvl="2"/>
            <a:r>
              <a:rPr lang="en-US" sz="2000" dirty="0"/>
              <a:t>… which is used to describe a set of instructions that will be executed in order</a:t>
            </a:r>
            <a:endParaRPr lang="en-US" sz="2000" dirty="0"/>
          </a:p>
          <a:p>
            <a:pPr lvl="2"/>
            <a:r>
              <a:rPr lang="en-US" sz="2000" dirty="0"/>
              <a:t>… and does NOT (necessarily) have a return value</a:t>
            </a:r>
            <a:endParaRPr lang="en-US" sz="2000" dirty="0"/>
          </a:p>
          <a:p>
            <a:r>
              <a:rPr lang="en-US" sz="2800" dirty="0"/>
              <a:t>However,</a:t>
            </a:r>
            <a:endParaRPr lang="en-US" sz="2800" dirty="0"/>
          </a:p>
          <a:p>
            <a:pPr lvl="1"/>
            <a:r>
              <a:rPr lang="en-US" sz="2400" dirty="0"/>
              <a:t>Sometimes, the two terms are used for representing the same thing</a:t>
            </a:r>
            <a:endParaRPr lang="en-US" sz="2400" dirty="0"/>
          </a:p>
          <a:p>
            <a:pPr lvl="2"/>
            <a:r>
              <a:rPr lang="en-US" sz="2000" dirty="0"/>
              <a:t>e.g., procedures are called functions as well</a:t>
            </a:r>
            <a:endParaRPr lang="en-US" sz="2000" dirty="0"/>
          </a:p>
          <a:p>
            <a:pPr lvl="1"/>
            <a:r>
              <a:rPr lang="en-US" sz="2400" dirty="0"/>
              <a:t>You need to be careful when meeting both terms</a:t>
            </a:r>
            <a:endParaRPr lang="en-US" sz="2400" dirty="0"/>
          </a:p>
          <a:p>
            <a:pPr lvl="2"/>
            <a:r>
              <a:rPr lang="en-US" sz="2000" dirty="0"/>
              <a:t>Always identify the exact meaning of each term and see whether they have different or the same meaning(s)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vs. Procedures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follows the general definition of functions and procedures</a:t>
            </a:r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Function</a:t>
            </a:r>
            <a:r>
              <a:rPr lang="en-US" dirty="0"/>
              <a:t>: return a value</a:t>
            </a:r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Procedure</a:t>
            </a:r>
            <a:r>
              <a:rPr lang="en-US" dirty="0"/>
              <a:t>: return </a:t>
            </a:r>
            <a:r>
              <a:rPr lang="en-US" dirty="0">
                <a:solidFill>
                  <a:srgbClr val="A2424F"/>
                </a:solidFill>
              </a:rPr>
              <a:t>NO</a:t>
            </a:r>
            <a:r>
              <a:rPr lang="en-US" dirty="0"/>
              <a:t> value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However,</a:t>
            </a:r>
            <a:endParaRPr lang="en-US" dirty="0"/>
          </a:p>
          <a:p>
            <a:pPr lvl="1"/>
            <a:r>
              <a:rPr lang="en-US" dirty="0"/>
              <a:t>For some historical reasons, PostgreSQL actually has no implementation specifically for procedures</a:t>
            </a:r>
            <a:endParaRPr lang="en-US" dirty="0"/>
          </a:p>
          <a:p>
            <a:pPr lvl="2"/>
            <a:r>
              <a:rPr lang="en-US" dirty="0"/>
              <a:t>It shares the same mechanism with functions and treats the procedures as “</a:t>
            </a:r>
            <a:r>
              <a:rPr lang="en-US" dirty="0">
                <a:solidFill>
                  <a:srgbClr val="A2424F"/>
                </a:solidFill>
              </a:rPr>
              <a:t>void functions</a:t>
            </a:r>
            <a:r>
              <a:rPr lang="en-US" dirty="0"/>
              <a:t>”</a:t>
            </a:r>
            <a:endParaRPr lang="en-US" dirty="0"/>
          </a:p>
          <a:p>
            <a:pPr lvl="1"/>
            <a:r>
              <a:rPr lang="en-US" dirty="0"/>
              <a:t>* But for some other database systems, there are separate implementations for functions and procedures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Procedures in (Postgre)SQL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business logics</a:t>
            </a:r>
            <a:endParaRPr lang="en-US" dirty="0"/>
          </a:p>
          <a:p>
            <a:pPr lvl="1"/>
            <a:r>
              <a:rPr lang="en-US" dirty="0"/>
              <a:t>One requirement may need a series of SQL querys and statements</a:t>
            </a:r>
            <a:endParaRPr lang="en-US" dirty="0"/>
          </a:p>
          <a:p>
            <a:pPr lvl="1"/>
            <a:r>
              <a:rPr lang="en-US" dirty="0"/>
              <a:t>Transactions may be used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Example: Insert a new movie into the databases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US" dirty="0"/>
              <a:t> table: basic information for the movie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countries</a:t>
            </a:r>
            <a:r>
              <a:rPr lang="en-US" dirty="0"/>
              <a:t> table: transformation between country names and codes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people</a:t>
            </a:r>
            <a:r>
              <a:rPr lang="en-US" dirty="0"/>
              <a:t> table: new actors / directors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credits</a:t>
            </a:r>
            <a:r>
              <a:rPr lang="en-US" dirty="0"/>
              <a:t> table: new credit information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>
                <a:solidFill>
                  <a:srgbClr val="A2424F"/>
                </a:solidFill>
              </a:rPr>
              <a:t>Problem</a:t>
            </a:r>
            <a:r>
              <a:rPr lang="en-US" dirty="0"/>
              <a:t>: Update all the tables? Input validation? Code reuse? Security?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Procedures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requirement of adding a movie:</a:t>
            </a:r>
            <a:endParaRPr lang="en-US" dirty="0"/>
          </a:p>
          <a:p>
            <a:pPr lvl="1"/>
            <a:r>
              <a:rPr lang="en-US" dirty="0"/>
              <a:t>We may have a series queries to execute when inserting only one movie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about </a:t>
            </a:r>
            <a:r>
              <a:rPr lang="en-US" dirty="0">
                <a:solidFill>
                  <a:srgbClr val="A2424F"/>
                </a:solidFill>
              </a:rPr>
              <a:t>one call for all the processes</a:t>
            </a:r>
            <a:r>
              <a:rPr lang="en-US" dirty="0"/>
              <a:t>?</a:t>
            </a:r>
            <a:endParaRPr lang="en-US" dirty="0"/>
          </a:p>
          <a:p>
            <a:pPr lvl="2"/>
            <a:r>
              <a:rPr lang="en-US" dirty="0"/>
              <a:t>Benefit 1: Network overhead</a:t>
            </a:r>
            <a:endParaRPr lang="en-US" dirty="0"/>
          </a:p>
          <a:p>
            <a:pPr lvl="3"/>
            <a:r>
              <a:rPr lang="en-US" dirty="0"/>
              <a:t>When running multiple queries, </a:t>
            </a:r>
            <a:r>
              <a:rPr lang="en-US" dirty="0"/>
              <a:t>you are going to waste time chatting over the network with the remote serve</a:t>
            </a:r>
            <a:endParaRPr lang="en-US" dirty="0"/>
          </a:p>
          <a:p>
            <a:pPr lvl="2"/>
            <a:r>
              <a:rPr lang="en-US" dirty="0"/>
              <a:t>Benefit 2: Security</a:t>
            </a:r>
            <a:endParaRPr lang="en-US" dirty="0"/>
          </a:p>
          <a:p>
            <a:pPr lvl="3"/>
            <a:r>
              <a:rPr lang="en-US" dirty="0"/>
              <a:t>You can prevent users from modifying data otherwise than by calling carefully written and well tested procedures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Procedures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provided for a new movie:</a:t>
            </a:r>
            <a:endParaRPr lang="en-US" dirty="0"/>
          </a:p>
          <a:p>
            <a:pPr lvl="1"/>
            <a:r>
              <a:rPr lang="en-US" dirty="0"/>
              <a:t>Title </a:t>
            </a:r>
            <a:r>
              <a:rPr lang="en-US" dirty="0">
                <a:sym typeface="+mn-ea"/>
              </a:rPr>
              <a:t>- Movies Table</a:t>
            </a:r>
            <a:endParaRPr lang="en-US" dirty="0"/>
          </a:p>
          <a:p>
            <a:pPr lvl="1"/>
            <a:r>
              <a:rPr lang="en-US" dirty="0"/>
              <a:t>Year</a:t>
            </a:r>
            <a:r>
              <a:rPr 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- Movies Table</a:t>
            </a:r>
            <a:endParaRPr lang="en-US" dirty="0"/>
          </a:p>
          <a:p>
            <a:pPr lvl="1"/>
            <a:r>
              <a:rPr lang="en-US" dirty="0"/>
              <a:t>Country </a:t>
            </a:r>
            <a:r>
              <a:rPr lang="en-US" dirty="0">
                <a:solidFill>
                  <a:srgbClr val="A2424F"/>
                </a:solidFill>
              </a:rPr>
              <a:t>Name </a:t>
            </a:r>
            <a:r>
              <a:rPr lang="en-US" dirty="0">
                <a:solidFill>
                  <a:schemeClr val="tx1"/>
                </a:solidFill>
              </a:rPr>
              <a:t>- Countries Table</a:t>
            </a:r>
            <a:endParaRPr lang="en-US" dirty="0"/>
          </a:p>
          <a:p>
            <a:pPr lvl="2"/>
            <a:r>
              <a:rPr lang="en-US" dirty="0"/>
              <a:t>Note: Name, not code. Country codes are not user-friendly</a:t>
            </a:r>
            <a:endParaRPr lang="en-US" dirty="0"/>
          </a:p>
          <a:p>
            <a:pPr lvl="3"/>
            <a:r>
              <a:rPr lang="en-US" dirty="0"/>
              <a:t>E.g. Which country does “at” represent? ”al”? “ma”? “li”?</a:t>
            </a:r>
            <a:endParaRPr lang="en-US" dirty="0"/>
          </a:p>
          <a:p>
            <a:pPr lvl="1"/>
            <a:r>
              <a:rPr lang="en-US" dirty="0"/>
              <a:t>Director - Credits Table</a:t>
            </a:r>
            <a:endParaRPr lang="en-US" dirty="0"/>
          </a:p>
          <a:p>
            <a:pPr lvl="1"/>
            <a:r>
              <a:rPr lang="en-US" dirty="0"/>
              <a:t>Actor 1 </a:t>
            </a:r>
            <a:r>
              <a:rPr lang="en-US" dirty="0">
                <a:sym typeface="+mn-ea"/>
              </a:rPr>
              <a:t>- Credits Table</a:t>
            </a:r>
            <a:endParaRPr lang="en-US" dirty="0"/>
          </a:p>
          <a:p>
            <a:pPr lvl="1"/>
            <a:r>
              <a:rPr lang="en-US" dirty="0"/>
              <a:t>Actor 2</a:t>
            </a:r>
            <a:r>
              <a:rPr lang="en-US" dirty="0">
                <a:sym typeface="+mn-ea"/>
              </a:rPr>
              <a:t> - Credits Table</a:t>
            </a:r>
            <a:endParaRPr lang="en-US" dirty="0"/>
          </a:p>
          <a:p>
            <a:pPr lvl="2"/>
            <a:r>
              <a:rPr lang="en-US" dirty="0"/>
              <a:t>Let’s only consider a situation where only one director and </a:t>
            </a:r>
            <a:r>
              <a:rPr lang="en-US" dirty="0">
                <a:solidFill>
                  <a:srgbClr val="A2424F"/>
                </a:solidFill>
              </a:rPr>
              <a:t>at most two actors</a:t>
            </a:r>
            <a:r>
              <a:rPr lang="en-US" dirty="0"/>
              <a:t> are allowed</a:t>
            </a:r>
            <a:endParaRPr lang="en-US" dirty="0"/>
          </a:p>
          <a:p>
            <a:pPr lvl="2"/>
            <a:r>
              <a:rPr lang="en-US" dirty="0"/>
              <a:t>It will be more difficult when the number of people are flexible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a New Movie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built-in functions cannot fulfill our requirements</a:t>
            </a:r>
            <a:endParaRPr lang="en-US" dirty="0"/>
          </a:p>
          <a:p>
            <a:pPr lvl="1"/>
            <a:r>
              <a:rPr lang="en-US" dirty="0"/>
              <a:t>And the power of declarative language (SQL) is not enough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Most DBMS implement a built-in, SQL-based programming language</a:t>
            </a:r>
            <a:endParaRPr lang="en-US" dirty="0"/>
          </a:p>
          <a:p>
            <a:pPr lvl="1"/>
            <a:r>
              <a:rPr lang="en-US" dirty="0"/>
              <a:t>A procedural extension to SQL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Self-defined Function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6248401" cy="5334000"/>
          </a:xfrm>
        </p:spPr>
        <p:txBody>
          <a:bodyPr/>
          <a:lstStyle/>
          <a:p>
            <a:r>
              <a:rPr lang="en-US" dirty="0"/>
              <a:t>Insert and check the values, constraints, existence, duplicates, 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series of inter-related statements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Process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0" y="26894"/>
            <a:ext cx="67763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6705600" cy="5334000"/>
          </a:xfrm>
        </p:spPr>
        <p:txBody>
          <a:bodyPr/>
          <a:lstStyle/>
          <a:p>
            <a:r>
              <a:rPr lang="en-US" dirty="0"/>
              <a:t>How can we pack them into a single execution unit?</a:t>
            </a:r>
            <a:endParaRPr lang="en-US" dirty="0"/>
          </a:p>
          <a:p>
            <a:pPr lvl="1"/>
            <a:r>
              <a:rPr lang="en-US" dirty="0"/>
              <a:t>Minimize the </a:t>
            </a:r>
            <a:r>
              <a:rPr lang="en-US" dirty="0">
                <a:solidFill>
                  <a:srgbClr val="A2424F"/>
                </a:solidFill>
              </a:rPr>
              <a:t>communication </a:t>
            </a:r>
            <a:r>
              <a:rPr lang="en-US" dirty="0"/>
              <a:t>between the client program we are using and the database server</a:t>
            </a:r>
            <a:endParaRPr lang="en-US" dirty="0"/>
          </a:p>
          <a:p>
            <a:pPr lvl="2"/>
            <a:r>
              <a:rPr lang="en-US" dirty="0"/>
              <a:t>Client program = DataGrip,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psql</a:t>
            </a:r>
            <a:r>
              <a:rPr lang="en-US" dirty="0"/>
              <a:t>,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0" y="26894"/>
            <a:ext cx="677638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thing to optimize: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… select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select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3163" y="2235787"/>
            <a:ext cx="9044073" cy="56994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5676900" cy="5334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into ...</a:t>
            </a: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...</a:t>
            </a:r>
            <a:endParaRPr lang="en-US" dirty="0">
              <a:solidFill>
                <a:srgbClr val="A24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A2424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from ...</a:t>
            </a:r>
            <a:endParaRPr lang="en-US" altLang="zh-CN" dirty="0">
              <a:solidFill>
                <a:srgbClr val="A2424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0200"/>
            <a:ext cx="4800600" cy="1422400"/>
          </a:xfrm>
        </p:spPr>
        <p:txBody>
          <a:bodyPr>
            <a:normAutofit/>
          </a:bodyPr>
          <a:lstStyle/>
          <a:p>
            <a:r>
              <a:rPr lang="en-US" sz="4000" dirty="0"/>
              <a:t>Optimize the Insertion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0" y="226187"/>
            <a:ext cx="4800600" cy="7777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5676900" cy="5334000"/>
          </a:xfrm>
        </p:spPr>
        <p:txBody>
          <a:bodyPr/>
          <a:lstStyle/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0200"/>
            <a:ext cx="5676900" cy="1651000"/>
          </a:xfrm>
        </p:spPr>
        <p:txBody>
          <a:bodyPr>
            <a:normAutofit/>
          </a:bodyPr>
          <a:lstStyle/>
          <a:p>
            <a:r>
              <a:rPr lang="en-US" sz="4000" dirty="0"/>
              <a:t>Further Optimize the Insertion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0" y="226187"/>
            <a:ext cx="4800600" cy="777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142" y="226187"/>
            <a:ext cx="4785223" cy="57681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19800" y="2468418"/>
            <a:ext cx="3865718" cy="484678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899930" y="3455892"/>
            <a:ext cx="413964" cy="65890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313894" y="2468418"/>
            <a:ext cx="3865718" cy="286558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5676900" cy="533400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 into select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Lato" panose="020F0502020204030203" pitchFamily="34" charset="77"/>
                <a:cs typeface="Consolas" panose="020B0609020204030204" pitchFamily="49" charset="0"/>
              </a:rPr>
              <a:t>Combine the queries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people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30200"/>
            <a:ext cx="5676900" cy="1651000"/>
          </a:xfrm>
        </p:spPr>
        <p:txBody>
          <a:bodyPr>
            <a:normAutofit/>
          </a:bodyPr>
          <a:lstStyle/>
          <a:p>
            <a:r>
              <a:rPr lang="en-US" sz="4000" dirty="0"/>
              <a:t>Further Optimize the Insertion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alphaModFix amt="35000"/>
          </a:blip>
          <a:stretch>
            <a:fillRect/>
          </a:stretch>
        </p:blipFill>
        <p:spPr>
          <a:xfrm>
            <a:off x="5562600" y="226187"/>
            <a:ext cx="4800600" cy="777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142" y="226187"/>
            <a:ext cx="4785223" cy="57681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19800" y="2468418"/>
            <a:ext cx="3865718" cy="4846782"/>
          </a:xfrm>
          <a:prstGeom prst="rect">
            <a:avLst/>
          </a:prstGeom>
          <a:noFill/>
          <a:ln w="28575" cap="flat" cmpd="sng" algn="ctr">
            <a:solidFill>
              <a:srgbClr val="A2424F">
                <a:alpha val="1921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899930" y="3455892"/>
            <a:ext cx="413964" cy="65890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313894" y="2468418"/>
            <a:ext cx="3865718" cy="286558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1800" y="1656597"/>
            <a:ext cx="3467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Check whether a row in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is correctly inserted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 flipV="1">
            <a:off x="9899930" y="1981200"/>
            <a:ext cx="463270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10363200" y="2133600"/>
            <a:ext cx="2667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traight Connector 14"/>
          <p:cNvCxnSpPr/>
          <p:nvPr/>
        </p:nvCxnSpPr>
        <p:spPr bwMode="auto">
          <a:xfrm>
            <a:off x="10363200" y="5755341"/>
            <a:ext cx="2667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Rectangle 15"/>
          <p:cNvSpPr/>
          <p:nvPr/>
        </p:nvSpPr>
        <p:spPr>
          <a:xfrm>
            <a:off x="6777318" y="5587618"/>
            <a:ext cx="37382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Check whether rows in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credits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are correctly inserted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 bwMode="auto">
          <a:xfrm flipH="1">
            <a:off x="10515600" y="5798631"/>
            <a:ext cx="723900" cy="1429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0" name="Rectangle 19"/>
          <p:cNvSpPr/>
          <p:nvPr/>
        </p:nvSpPr>
        <p:spPr>
          <a:xfrm>
            <a:off x="7048560" y="1197136"/>
            <a:ext cx="3467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A2424F"/>
                </a:solidFill>
                <a:latin typeface="Lato" panose="020F0502020204030203" pitchFamily="34" charset="77"/>
              </a:rPr>
              <a:t>More improvements:</a:t>
            </a:r>
            <a:endParaRPr lang="en-US" altLang="zh-CN" sz="2000" b="1" dirty="0">
              <a:solidFill>
                <a:srgbClr val="A2424F"/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493183"/>
            <a:ext cx="12954000" cy="6736417"/>
            <a:chOff x="5165910" y="330200"/>
            <a:chExt cx="8645337" cy="449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"/>
            <a:srcRect b="54630"/>
            <a:stretch>
              <a:fillRect/>
            </a:stretch>
          </p:blipFill>
          <p:spPr>
            <a:xfrm>
              <a:off x="5165910" y="330200"/>
              <a:ext cx="4298580" cy="3733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"/>
            <a:srcRect t="45370"/>
            <a:stretch>
              <a:fillRect/>
            </a:stretch>
          </p:blipFill>
          <p:spPr>
            <a:xfrm>
              <a:off x="9512667" y="330200"/>
              <a:ext cx="4298580" cy="44958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>
            <p:custDataLst>
              <p:tags r:id="rId2"/>
            </p:custDataLst>
          </p:nvPr>
        </p:nvSpPr>
        <p:spPr bwMode="auto">
          <a:xfrm>
            <a:off x="1371600" y="5963285"/>
            <a:ext cx="3865880" cy="225425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2" name="Rectangle 9"/>
          <p:cNvSpPr/>
          <p:nvPr>
            <p:custDataLst>
              <p:tags r:id="rId3"/>
            </p:custDataLst>
          </p:nvPr>
        </p:nvSpPr>
        <p:spPr bwMode="auto">
          <a:xfrm>
            <a:off x="8081010" y="1600200"/>
            <a:ext cx="1879600" cy="22606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4" name="Rectangle 9"/>
          <p:cNvSpPr/>
          <p:nvPr>
            <p:custDataLst>
              <p:tags r:id="rId4"/>
            </p:custDataLst>
          </p:nvPr>
        </p:nvSpPr>
        <p:spPr bwMode="auto">
          <a:xfrm>
            <a:off x="9372600" y="3657600"/>
            <a:ext cx="742950" cy="22606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b="54630"/>
          <a:stretch>
            <a:fillRect/>
          </a:stretch>
        </p:blipFill>
        <p:spPr>
          <a:xfrm>
            <a:off x="838200" y="1493183"/>
            <a:ext cx="6440906" cy="5594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45370"/>
          <a:stretch>
            <a:fillRect/>
          </a:stretch>
        </p:blipFill>
        <p:spPr>
          <a:xfrm>
            <a:off x="7351294" y="1035983"/>
            <a:ext cx="6440906" cy="67364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503176" y="6248400"/>
            <a:ext cx="4821424" cy="90769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25133" y="7222890"/>
            <a:ext cx="3467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Check whether a row in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is correctly inserted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944082" y="5943600"/>
            <a:ext cx="4463071" cy="950258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75212" y="6802147"/>
            <a:ext cx="3716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Check whether rows in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credits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are correctly inserted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5943600" cy="5334000"/>
          </a:xfrm>
        </p:spPr>
        <p:txBody>
          <a:bodyPr/>
          <a:lstStyle/>
          <a:p>
            <a:r>
              <a:rPr lang="en-US" sz="2800" dirty="0"/>
              <a:t>(In PostgreSQL) </a:t>
            </a:r>
            <a:r>
              <a:rPr lang="en-US" sz="2800" dirty="0"/>
              <a:t>We can call the procedure interactively by calling it from a SELECT statement (that will return nothing)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can also call a procedure from another procedure</a:t>
            </a:r>
            <a:endParaRPr lang="en-US" sz="2800" dirty="0"/>
          </a:p>
          <a:p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Procedures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0925" y="1516497"/>
            <a:ext cx="7467600" cy="3055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71" y="4793096"/>
            <a:ext cx="7581707" cy="305550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sz="5400" dirty="0"/>
              <a:t>Trigger</a:t>
            </a:r>
            <a:endParaRPr lang="en-US"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programming paradigms</a:t>
            </a:r>
            <a:endParaRPr lang="en-US" altLang="zh-CN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Imperative (</a:t>
            </a:r>
            <a:r>
              <a:rPr lang="zh-CN" altLang="en-US" dirty="0">
                <a:solidFill>
                  <a:srgbClr val="A2424F"/>
                </a:solidFill>
                <a:ea typeface="宋体" panose="02010600030101010101" pitchFamily="2" charset="-122"/>
              </a:rPr>
              <a:t>命令式</a:t>
            </a:r>
            <a:r>
              <a:rPr lang="en-US" dirty="0">
                <a:solidFill>
                  <a:srgbClr val="A2424F"/>
                </a:solidFill>
              </a:rPr>
              <a:t>)</a:t>
            </a:r>
            <a:r>
              <a:rPr lang="en-US" dirty="0"/>
              <a:t>: Describe the algorithm step-by-step (How to do)</a:t>
            </a:r>
            <a:endParaRPr lang="en-US" dirty="0"/>
          </a:p>
          <a:p>
            <a:pPr lvl="2"/>
            <a:r>
              <a:rPr lang="en-US" dirty="0">
                <a:solidFill>
                  <a:srgbClr val="A2424F"/>
                </a:solidFill>
              </a:rPr>
              <a:t>Procedural</a:t>
            </a:r>
            <a:r>
              <a:rPr lang="en-US" dirty="0"/>
              <a:t>: C (and many other legacy languages)</a:t>
            </a:r>
            <a:endParaRPr lang="en-US" dirty="0"/>
          </a:p>
          <a:p>
            <a:pPr lvl="2"/>
            <a:r>
              <a:rPr lang="en-US" dirty="0"/>
              <a:t>Object-oriented: Java</a:t>
            </a:r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Declarative (</a:t>
            </a:r>
            <a:r>
              <a:rPr lang="zh-CN" altLang="en-US" dirty="0">
                <a:solidFill>
                  <a:srgbClr val="A2424F"/>
                </a:solidFill>
                <a:ea typeface="宋体" panose="02010600030101010101" pitchFamily="2" charset="-122"/>
              </a:rPr>
              <a:t>过程式</a:t>
            </a:r>
            <a:r>
              <a:rPr lang="en-US" dirty="0">
                <a:solidFill>
                  <a:srgbClr val="A2424F"/>
                </a:solidFill>
              </a:rPr>
              <a:t>)</a:t>
            </a:r>
            <a:r>
              <a:rPr lang="en-US" dirty="0"/>
              <a:t>: Describe the result without specifying the steps (What to do)</a:t>
            </a:r>
            <a:endParaRPr lang="en-US" dirty="0"/>
          </a:p>
          <a:p>
            <a:pPr lvl="2"/>
            <a:r>
              <a:rPr lang="en-US" dirty="0">
                <a:solidFill>
                  <a:srgbClr val="A2424F"/>
                </a:solidFill>
              </a:rPr>
              <a:t>(Pure) declarative</a:t>
            </a:r>
            <a:r>
              <a:rPr lang="en-US" dirty="0"/>
              <a:t>: SQL, Regular Expressions, Markup (HTML, XML), CSS</a:t>
            </a:r>
            <a:endParaRPr lang="en-US" dirty="0"/>
          </a:p>
          <a:p>
            <a:pPr lvl="2"/>
            <a:r>
              <a:rPr lang="en-US" dirty="0"/>
              <a:t>Functional: Scheme, Haskell, Scala, Erlang</a:t>
            </a:r>
            <a:endParaRPr lang="en-US" dirty="0"/>
          </a:p>
          <a:p>
            <a:pPr lvl="2"/>
            <a:r>
              <a:rPr lang="en-US" dirty="0"/>
              <a:t>Logic programming: Prolog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We can attach “actions” to a table</a:t>
            </a:r>
            <a:endParaRPr lang="en-US" altLang="zh-CN" sz="2800" dirty="0"/>
          </a:p>
          <a:p>
            <a:pPr lvl="1"/>
            <a:r>
              <a:rPr lang="en-US" altLang="zh-CN" sz="2400" dirty="0"/>
              <a:t>They will be executed automatically whenever the data in the table changes</a:t>
            </a:r>
            <a:endParaRPr lang="en-US" sz="2400" dirty="0"/>
          </a:p>
          <a:p>
            <a:r>
              <a:rPr lang="en-US" sz="2800" dirty="0"/>
              <a:t>Purpose of using triggers</a:t>
            </a:r>
            <a:endParaRPr lang="en-US" sz="2800" dirty="0"/>
          </a:p>
          <a:p>
            <a:pPr lvl="1"/>
            <a:r>
              <a:rPr lang="en-US" sz="2400" dirty="0"/>
              <a:t>Validate data</a:t>
            </a:r>
            <a:endParaRPr lang="en-US" sz="2400" dirty="0"/>
          </a:p>
          <a:p>
            <a:pPr lvl="1"/>
            <a:r>
              <a:rPr lang="en-US" sz="2400" dirty="0"/>
              <a:t>Checking complex rules</a:t>
            </a:r>
            <a:endParaRPr lang="en-US" sz="2400" dirty="0"/>
          </a:p>
          <a:p>
            <a:pPr lvl="1"/>
            <a:r>
              <a:rPr lang="en-US" sz="2400" dirty="0"/>
              <a:t>Manage data redundancy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- Actions When Changing Tables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752600" y="2196353"/>
            <a:ext cx="11125200" cy="2438400"/>
          </a:xfrm>
          <a:prstGeom prst="roundRect">
            <a:avLst>
              <a:gd name="adj" fmla="val 6189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trigger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is a specification that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the database should automatically execute a particular function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whenever a certain type of operation is performed.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-- Chapter 39, PostgreSQL Documentation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algn="r"/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trigger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is a statement that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the system executes automatically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as </a:t>
            </a:r>
            <a:r>
              <a:rPr lang="en-US" sz="2000" dirty="0">
                <a:solidFill>
                  <a:srgbClr val="A2424F"/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a side effect of a modification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 to the database.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MS PGothic" panose="020B0600070205080204" pitchFamily="34" charset="-128"/>
              </a:rPr>
              <a:t>-- Chapter 5.3, Database System Concepts, 7th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algn="r"/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data</a:t>
            </a:r>
            <a:endParaRPr lang="en-US" dirty="0"/>
          </a:p>
          <a:p>
            <a:pPr lvl="1"/>
            <a:r>
              <a:rPr lang="en-US" dirty="0"/>
              <a:t>Some data are badly processed in programs before sending to the database</a:t>
            </a:r>
            <a:endParaRPr lang="en-US" dirty="0"/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inserting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database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“On-the-fly”</a:t>
            </a:r>
            <a:r>
              <a:rPr lang="zh-CN" altLang="en-US" dirty="0"/>
              <a:t> </a:t>
            </a:r>
            <a:r>
              <a:rPr lang="en-US" altLang="zh-CN" dirty="0"/>
              <a:t>modification</a:t>
            </a:r>
            <a:endParaRPr lang="en-US" altLang="zh-CN" dirty="0"/>
          </a:p>
          <a:p>
            <a:pPr lvl="2"/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6070600"/>
            <a:ext cx="1244600" cy="12446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895600" y="5032188"/>
            <a:ext cx="1244600" cy="1660712"/>
          </a:xfrm>
          <a:prstGeom prst="wedgeRoundRectCallout">
            <a:avLst>
              <a:gd name="adj1" fmla="val -39892"/>
              <a:gd name="adj2" fmla="val 5897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永远的神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600" dirty="0"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永远滴神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  <a:p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永远</a:t>
            </a:r>
            <a:r>
              <a:rPr lang="ja-JP" altLang="en-US" sz="1600"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の神</a:t>
            </a:r>
            <a:endParaRPr lang="en-US" altLang="ja-JP" sz="1600" dirty="0"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  <a:p>
            <a:r>
              <a:rPr kumimoji="0" lang="en-US" altLang="ja-JP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yyds</a:t>
            </a:r>
            <a:endParaRPr kumimoji="0" lang="en-US" altLang="ja-JP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  <a:p>
            <a:r>
              <a:rPr lang="en-US" sz="1600" dirty="0"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YYDS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  <a:p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MS PGothic" panose="020B0600070205080204" pitchFamily="34" charset="-128"/>
              </a:rPr>
              <a:t>yy的s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MS PGothic" panose="020B0600070205080204" pitchFamily="34" charset="-128"/>
            </a:endParaRPr>
          </a:p>
        </p:txBody>
      </p:sp>
      <p:graphicFrame>
        <p:nvGraphicFramePr>
          <p:cNvPr id="7" name="Tableau 4"/>
          <p:cNvGraphicFramePr>
            <a:graphicFrameLocks noGrp="1"/>
          </p:cNvGraphicFramePr>
          <p:nvPr/>
        </p:nvGraphicFramePr>
        <p:xfrm>
          <a:off x="9114590" y="6169665"/>
          <a:ext cx="3426995" cy="102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598"/>
                <a:gridCol w="872386"/>
                <a:gridCol w="701466"/>
                <a:gridCol w="673732"/>
                <a:gridCol w="483813"/>
              </a:tblGrid>
              <a:tr h="175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GB" sz="1600" dirty="0"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GB" sz="1600" dirty="0"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GB" sz="1600" b="1" kern="1200" dirty="0">
                        <a:solidFill>
                          <a:srgbClr val="000000"/>
                        </a:solidFill>
                        <a:latin typeface="Lato" panose="020F0502020204030203" pitchFamily="34" charset="77"/>
                        <a:ea typeface="+mn-ea"/>
                        <a:cs typeface="+mn-cs"/>
                      </a:endParaRPr>
                    </a:p>
                  </a:txBody>
                  <a:tcPr marL="62395" marR="62395" marT="31197" marB="31197" anchor="ctr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42613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9694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  <a:latin typeface="Lato" panose="020F0502020204030203" pitchFamily="34" charset="77"/>
                      </a:endParaRPr>
                    </a:p>
                  </a:txBody>
                  <a:tcPr marL="62395" marR="62395" marT="31197" marB="31197">
                    <a:lnL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D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 bwMode="auto">
          <a:xfrm>
            <a:off x="4392195" y="6692900"/>
            <a:ext cx="11599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/>
          <p:cNvSpPr txBox="1"/>
          <p:nvPr/>
        </p:nvSpPr>
        <p:spPr>
          <a:xfrm>
            <a:off x="7498172" y="6367929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yyds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95" y="6362700"/>
            <a:ext cx="660400" cy="660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>
            <a:off x="6570619" y="6692900"/>
            <a:ext cx="115994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4649" y="3124200"/>
            <a:ext cx="7381102" cy="2667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13563600" cy="5334000"/>
          </a:xfrm>
        </p:spPr>
        <p:txBody>
          <a:bodyPr/>
          <a:lstStyle/>
          <a:p>
            <a:r>
              <a:rPr lang="en-US" dirty="0"/>
              <a:t>Validate data</a:t>
            </a:r>
            <a:endParaRPr lang="en-US" dirty="0"/>
          </a:p>
          <a:p>
            <a:pPr lvl="1"/>
            <a:r>
              <a:rPr lang="en-US" dirty="0"/>
              <a:t>Example: insert a row in the movies table</a:t>
            </a:r>
            <a:endParaRPr lang="en-US" dirty="0"/>
          </a:p>
          <a:p>
            <a:pPr lvl="2"/>
            <a:r>
              <a:rPr lang="en-US" dirty="0"/>
              <a:t>In the JDBC program,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dirty="0"/>
              <a:t> request is written like the following: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3528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Although,</a:t>
            </a:r>
            <a:endParaRPr lang="en-US" dirty="0"/>
          </a:p>
          <a:p>
            <a:pPr lvl="2"/>
            <a:r>
              <a:rPr lang="en-US" dirty="0"/>
              <a:t>Such validation or transformation should be better handled by the application programs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324600" y="4648200"/>
            <a:ext cx="533400" cy="304800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19800" y="5665857"/>
            <a:ext cx="3467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Need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to update it to ’us’ before inserting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629400" y="4953000"/>
            <a:ext cx="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12446274" cy="5334000"/>
          </a:xfrm>
        </p:spPr>
        <p:txBody>
          <a:bodyPr/>
          <a:lstStyle/>
          <a:p>
            <a:r>
              <a:rPr lang="en-US" dirty="0"/>
              <a:t>Check complex rules</a:t>
            </a:r>
            <a:endParaRPr lang="en-US" dirty="0"/>
          </a:p>
          <a:p>
            <a:pPr lvl="1"/>
            <a:r>
              <a:rPr lang="en-US" dirty="0"/>
              <a:t>Sometimes, the business rules are so complex that it cannot be checked via declarative constraints</a:t>
            </a:r>
            <a:endParaRPr lang="en-US" dirty="0"/>
          </a:p>
          <a:p>
            <a:pPr marL="3352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5334000"/>
          </a:xfrm>
        </p:spPr>
        <p:txBody>
          <a:bodyPr/>
          <a:lstStyle/>
          <a:p>
            <a:r>
              <a:rPr lang="en-US" dirty="0"/>
              <a:t>Manage data redundancy</a:t>
            </a:r>
            <a:endParaRPr lang="en-US" dirty="0"/>
          </a:p>
          <a:p>
            <a:pPr lvl="1"/>
            <a:r>
              <a:rPr lang="en-US" dirty="0"/>
              <a:t>Some redundancy issues may not be avoided by simply adding constraints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example: We inserted the same movie but in different languages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Purpose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819" y="3733800"/>
            <a:ext cx="5759981" cy="416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800" y="5486400"/>
            <a:ext cx="506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It satisfies the constraint of uniqueness on (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title, country,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year_released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… but they represent the same movie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points:</a:t>
            </a:r>
            <a:endParaRPr lang="en-US" dirty="0"/>
          </a:p>
          <a:p>
            <a:pPr lvl="1"/>
            <a:r>
              <a:rPr lang="en-US" dirty="0"/>
              <a:t>When to fire a trigger?</a:t>
            </a:r>
            <a:endParaRPr lang="en-US" dirty="0"/>
          </a:p>
          <a:p>
            <a:pPr lvl="1"/>
            <a:r>
              <a:rPr lang="en-US" dirty="0"/>
              <a:t>What (command) fires a trigger?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fire a trigger?</a:t>
            </a:r>
            <a:endParaRPr lang="en-US" dirty="0"/>
          </a:p>
          <a:p>
            <a:pPr lvl="1"/>
            <a:r>
              <a:rPr lang="en-US" dirty="0"/>
              <a:t>In general: “During the change of data”</a:t>
            </a:r>
            <a:endParaRPr lang="en-US" dirty="0"/>
          </a:p>
          <a:p>
            <a:pPr lvl="2"/>
            <a:r>
              <a:rPr lang="en-US" dirty="0"/>
              <a:t>… but we need a detailed discussion</a:t>
            </a:r>
            <a:endParaRPr lang="en-US" dirty="0"/>
          </a:p>
          <a:p>
            <a:pPr lvl="1"/>
            <a:endParaRPr lang="en-US" dirty="0"/>
          </a:p>
          <a:p>
            <a:pPr marL="335280" lvl="1" indent="0">
              <a:buNone/>
            </a:pPr>
            <a:endParaRPr lang="en-US" dirty="0"/>
          </a:p>
          <a:p>
            <a:pPr marL="335280" lvl="1" indent="0">
              <a:buNone/>
            </a:pPr>
            <a:r>
              <a:rPr lang="en-US" sz="2400" dirty="0">
                <a:solidFill>
                  <a:srgbClr val="A2424F"/>
                </a:solidFill>
              </a:rPr>
              <a:t>--- Note: “During the change” means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A2424F"/>
                </a:solidFill>
              </a:rPr>
              <a:t> queries won’t fire a trigger.</a:t>
            </a:r>
            <a:endParaRPr lang="en-US" sz="2400" dirty="0">
              <a:solidFill>
                <a:srgbClr val="A2424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Insert a set of rows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“insert into select”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One statement, multiple rows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Activation: When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49" y="2590800"/>
            <a:ext cx="7048501" cy="280291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Insert a set of rows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“insert into select”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One statement, multiple rows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Option 1: Fire a trigger only once for the statement</a:t>
            </a:r>
            <a:endParaRPr lang="en-US" dirty="0"/>
          </a:p>
          <a:p>
            <a:pPr lvl="2"/>
            <a:r>
              <a:rPr lang="en-US" dirty="0">
                <a:solidFill>
                  <a:srgbClr val="A2424F"/>
                </a:solidFill>
              </a:rPr>
              <a:t>Before</a:t>
            </a:r>
            <a:r>
              <a:rPr lang="en-US" dirty="0"/>
              <a:t> </a:t>
            </a:r>
            <a:r>
              <a:rPr lang="en-US" u="sng" dirty="0"/>
              <a:t>the first row</a:t>
            </a:r>
            <a:r>
              <a:rPr lang="en-US" dirty="0"/>
              <a:t> is inserted, or </a:t>
            </a:r>
            <a:r>
              <a:rPr lang="en-US" dirty="0">
                <a:solidFill>
                  <a:srgbClr val="A2424F"/>
                </a:solidFill>
              </a:rPr>
              <a:t>after</a:t>
            </a:r>
            <a:r>
              <a:rPr lang="en-US" dirty="0"/>
              <a:t> </a:t>
            </a:r>
            <a:r>
              <a:rPr lang="en-US" u="sng" dirty="0"/>
              <a:t>the last row</a:t>
            </a:r>
            <a:r>
              <a:rPr lang="en-US" dirty="0"/>
              <a:t> is inserted</a:t>
            </a:r>
            <a:endParaRPr lang="en-US" dirty="0"/>
          </a:p>
          <a:p>
            <a:pPr lvl="1"/>
            <a:r>
              <a:rPr lang="en-US" dirty="0"/>
              <a:t>Option 2: Fire a trigger for each row</a:t>
            </a:r>
            <a:endParaRPr lang="en-US" dirty="0"/>
          </a:p>
          <a:p>
            <a:pPr lvl="2"/>
            <a:r>
              <a:rPr lang="en-US" dirty="0">
                <a:solidFill>
                  <a:srgbClr val="A2424F"/>
                </a:solidFill>
              </a:rPr>
              <a:t>Before</a:t>
            </a:r>
            <a:r>
              <a:rPr lang="en-US" dirty="0"/>
              <a:t> or </a:t>
            </a:r>
            <a:r>
              <a:rPr lang="en-US" dirty="0">
                <a:solidFill>
                  <a:srgbClr val="A2424F"/>
                </a:solidFill>
              </a:rPr>
              <a:t>after</a:t>
            </a:r>
            <a:r>
              <a:rPr lang="en-US" dirty="0"/>
              <a:t> </a:t>
            </a:r>
            <a:r>
              <a:rPr lang="en-US" u="sng" dirty="0"/>
              <a:t>the row</a:t>
            </a:r>
            <a:r>
              <a:rPr lang="en-US" dirty="0"/>
              <a:t> is inserted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Activation: When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49" y="2590800"/>
            <a:ext cx="7048501" cy="280291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options between DBMS products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Activation: When</a:t>
            </a:r>
            <a:endParaRPr lang="en-US" dirty="0"/>
          </a:p>
        </p:txBody>
      </p:sp>
      <p:grpSp>
        <p:nvGrpSpPr>
          <p:cNvPr id="4" name="Groupe 8"/>
          <p:cNvGrpSpPr/>
          <p:nvPr/>
        </p:nvGrpSpPr>
        <p:grpSpPr>
          <a:xfrm>
            <a:off x="2133600" y="3124200"/>
            <a:ext cx="1296144" cy="1776997"/>
            <a:chOff x="1115616" y="540000"/>
            <a:chExt cx="1296144" cy="1776997"/>
          </a:xfrm>
        </p:grpSpPr>
        <p:pic>
          <p:nvPicPr>
            <p:cNvPr id="5" name="Image 11" descr="oracle_logo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5616" y="1548000"/>
              <a:ext cx="1261200" cy="159600"/>
            </a:xfrm>
            <a:prstGeom prst="rect">
              <a:avLst/>
            </a:prstGeom>
          </p:spPr>
        </p:pic>
        <p:pic>
          <p:nvPicPr>
            <p:cNvPr id="6" name="Image 16" descr="logo_postgre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000" y="540000"/>
              <a:ext cx="1008112" cy="798425"/>
            </a:xfrm>
            <a:prstGeom prst="rect">
              <a:avLst/>
            </a:prstGeom>
          </p:spPr>
        </p:pic>
        <p:pic>
          <p:nvPicPr>
            <p:cNvPr id="7" name="Image 17" descr="IBM_DB2_logo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16" y="1980000"/>
              <a:ext cx="1296144" cy="336997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294040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statement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each row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each row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statement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grpSp>
        <p:nvGrpSpPr>
          <p:cNvPr id="9" name="Groupe 9"/>
          <p:cNvGrpSpPr/>
          <p:nvPr/>
        </p:nvGrpSpPr>
        <p:grpSpPr>
          <a:xfrm>
            <a:off x="6280908" y="3273578"/>
            <a:ext cx="1296144" cy="1298093"/>
            <a:chOff x="3995936" y="1044000"/>
            <a:chExt cx="1296144" cy="1298093"/>
          </a:xfrm>
        </p:grpSpPr>
        <p:pic>
          <p:nvPicPr>
            <p:cNvPr id="10" name="Image 5" descr="sqlite_logo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1764000"/>
              <a:ext cx="1296144" cy="578093"/>
            </a:xfrm>
            <a:prstGeom prst="rect">
              <a:avLst/>
            </a:prstGeom>
          </p:spPr>
        </p:pic>
        <p:pic>
          <p:nvPicPr>
            <p:cNvPr id="11" name="Image 6" descr="489px-MySQL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7944" y="1044000"/>
              <a:ext cx="1053962" cy="556840"/>
            </a:xfrm>
            <a:prstGeom prst="rect">
              <a:avLst/>
            </a:prstGeom>
          </p:spPr>
        </p:pic>
      </p:grpSp>
      <p:pic>
        <p:nvPicPr>
          <p:cNvPr id="12" name="Image 7" descr="sql-server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0456" y="3743483"/>
            <a:ext cx="1572316" cy="3976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0546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statement</a:t>
            </a:r>
            <a:endParaRPr lang="en-US" altLang="zh-CN" sz="2000" strike="sngStrike" dirty="0">
              <a:solidFill>
                <a:schemeClr val="bg1">
                  <a:lumMod val="85000"/>
                </a:schemeClr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Before each row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each row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After statement</a:t>
            </a:r>
            <a:endParaRPr lang="en-US" altLang="zh-CN" sz="2000" strike="sngStrike" dirty="0">
              <a:solidFill>
                <a:schemeClr val="bg1">
                  <a:lumMod val="8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46370" y="5411905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statement</a:t>
            </a:r>
            <a:endParaRPr lang="en-US" altLang="zh-CN" sz="2000" strike="sngStrike" dirty="0">
              <a:solidFill>
                <a:schemeClr val="bg1">
                  <a:lumMod val="85000"/>
                </a:schemeClr>
              </a:solidFill>
              <a:latin typeface="Lato" panose="020F0502020204030203" pitchFamily="34" charset="77"/>
            </a:endParaRPr>
          </a:p>
          <a:p>
            <a:pPr marL="995045" lvl="2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Before each row</a:t>
            </a:r>
            <a:endParaRPr lang="en-US" altLang="zh-CN" sz="2000" strike="sngStrike" dirty="0">
              <a:solidFill>
                <a:schemeClr val="bg1">
                  <a:lumMod val="85000"/>
                </a:schemeClr>
              </a:solidFill>
              <a:latin typeface="Lato" panose="020F0502020204030203" pitchFamily="34" charset="77"/>
            </a:endParaRPr>
          </a:p>
          <a:p>
            <a:pPr marL="995045" lvl="2" indent="-342900">
              <a:buFont typeface="Arial" panose="020B0604020202020204" pitchFamily="34" charset="0"/>
              <a:buChar char="•"/>
            </a:pPr>
            <a:r>
              <a:rPr lang="en-US" altLang="zh-CN" sz="2000" strike="sngStrike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</a:rPr>
              <a:t>After each row</a:t>
            </a:r>
            <a:endParaRPr lang="en-US" altLang="zh-CN" sz="2000" strike="sngStrike" dirty="0">
              <a:solidFill>
                <a:schemeClr val="bg1">
                  <a:lumMod val="8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After statement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How can we get a cup of tea?</a:t>
            </a:r>
            <a:endParaRPr lang="en-US" dirty="0"/>
          </a:p>
          <a:p>
            <a:pPr lvl="1"/>
            <a:r>
              <a:rPr lang="en-US" dirty="0"/>
              <a:t>In a procedural way: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a declarative way: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(command) fires a trigger?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Activation: What</a:t>
            </a:r>
            <a:endParaRPr lang="en-US" dirty="0"/>
          </a:p>
        </p:txBody>
      </p:sp>
      <p:grpSp>
        <p:nvGrpSpPr>
          <p:cNvPr id="4" name="Groupe 17"/>
          <p:cNvGrpSpPr/>
          <p:nvPr/>
        </p:nvGrpSpPr>
        <p:grpSpPr>
          <a:xfrm>
            <a:off x="7543800" y="1981200"/>
            <a:ext cx="1572316" cy="2136997"/>
            <a:chOff x="6552000" y="3708000"/>
            <a:chExt cx="1572316" cy="2136997"/>
          </a:xfrm>
        </p:grpSpPr>
        <p:pic>
          <p:nvPicPr>
            <p:cNvPr id="5" name="Image 13" descr="logo_postgres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76256" y="4284000"/>
              <a:ext cx="1008112" cy="798425"/>
            </a:xfrm>
            <a:prstGeom prst="rect">
              <a:avLst/>
            </a:prstGeom>
          </p:spPr>
        </p:pic>
        <p:pic>
          <p:nvPicPr>
            <p:cNvPr id="6" name="Image 11" descr="oracle_logo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2000" y="5220000"/>
              <a:ext cx="1261200" cy="159600"/>
            </a:xfrm>
            <a:prstGeom prst="rect">
              <a:avLst/>
            </a:prstGeom>
          </p:spPr>
        </p:pic>
        <p:pic>
          <p:nvPicPr>
            <p:cNvPr id="7" name="Image 15" descr="sql-server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2000" y="3708000"/>
              <a:ext cx="1572316" cy="397682"/>
            </a:xfrm>
            <a:prstGeom prst="rect">
              <a:avLst/>
            </a:prstGeom>
          </p:spPr>
        </p:pic>
        <p:pic>
          <p:nvPicPr>
            <p:cNvPr id="8" name="Image 16" descr="IBM_DB2_logo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2000" y="5508000"/>
              <a:ext cx="1296144" cy="3369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(Toy) Example</a:t>
            </a:r>
            <a:endParaRPr lang="en-US" dirty="0"/>
          </a:p>
          <a:p>
            <a:pPr lvl="1"/>
            <a:r>
              <a:rPr lang="en-US" dirty="0"/>
              <a:t>For the following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people_1</a:t>
            </a:r>
            <a:r>
              <a:rPr lang="en-US" dirty="0"/>
              <a:t> table, count the number of movies when updating a person and save the result in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num_movies</a:t>
            </a:r>
            <a:r>
              <a:rPr lang="en-US" dirty="0"/>
              <a:t> column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4321629"/>
            <a:ext cx="7543800" cy="2299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21" y="3458029"/>
            <a:ext cx="4206758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330462" y="3938954"/>
            <a:ext cx="1772529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5678" y="3538844"/>
            <a:ext cx="2402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Name of the trigger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0" y="2971800"/>
            <a:ext cx="6057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{ BEFORE | AFTER | INSTEAD OF } { event [ OR ... ] }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Specify when the trigger will be executed</a:t>
            </a:r>
            <a:endParaRPr lang="en-US" altLang="zh-CN" sz="2000" dirty="0">
              <a:solidFill>
                <a:srgbClr val="A2424F"/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|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A2424F"/>
                </a:solidFill>
                <a:latin typeface="Lato" panose="020F0502020204030203" pitchFamily="34" charset="77"/>
              </a:rPr>
              <a:t>… and on what operations the trigger will be executed</a:t>
            </a:r>
            <a:endParaRPr lang="en-US" altLang="zh-CN" sz="2000" dirty="0">
              <a:solidFill>
                <a:srgbClr val="A2424F"/>
              </a:solidFill>
              <a:latin typeface="Lato" panose="020F0502020204030203" pitchFamily="34" charset="77"/>
            </a:endParaRPr>
          </a:p>
          <a:p>
            <a:pPr marL="99568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[or update [or delete]]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25219" y="4206241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4357" y="4515371"/>
            <a:ext cx="2143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table name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825219" y="4559100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25219" y="4897692"/>
            <a:ext cx="1899138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2928" y="4870721"/>
            <a:ext cx="31493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row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or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statement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 (default)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0" y="2514600"/>
            <a:ext cx="7480300" cy="38936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805290" y="5139392"/>
            <a:ext cx="5481710" cy="351692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42893" y="4961295"/>
            <a:ext cx="3149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The actual procedure for the trigger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  <a:p>
            <a:pPr lvl="1"/>
            <a:r>
              <a:rPr lang="en-US" dirty="0"/>
              <a:t>Besides, a corresponding procedure should be created as well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  <a:p>
            <a:pPr lvl="1"/>
            <a:r>
              <a:rPr lang="en-US" dirty="0"/>
              <a:t>Besides, a corresponding procedure should be created as well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791200" y="4296508"/>
            <a:ext cx="1017563" cy="303627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0486" y="4296508"/>
            <a:ext cx="381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trigger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 is the return type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  <a:p>
            <a:pPr lvl="1"/>
            <a:r>
              <a:rPr lang="en-US" dirty="0"/>
              <a:t>Besides, a corresponding procedure should be created as well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410201" y="5638800"/>
            <a:ext cx="457200" cy="303627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443166"/>
            <a:ext cx="3908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”new” and “old” are two internal variables that represents the row before and after the changes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How can we get a cup of tea?</a:t>
            </a:r>
            <a:endParaRPr lang="en-US" dirty="0"/>
          </a:p>
          <a:p>
            <a:pPr lvl="1"/>
            <a:r>
              <a:rPr lang="en-US" dirty="0"/>
              <a:t>In a procedural way: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a declarative way: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029200" y="2599765"/>
            <a:ext cx="3657600" cy="2057400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Get a cup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2. Get some tea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3. Get some hot water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4. Put tea into the cup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5. Pour hot water into the cup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6.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 tea</a:t>
            </a: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0" y="2613212"/>
            <a:ext cx="2755900" cy="1835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  <a:p>
            <a:pPr lvl="1"/>
            <a:r>
              <a:rPr lang="en-US" dirty="0"/>
              <a:t>Besides, a corresponding procedure should be created as well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8306" y="2712165"/>
            <a:ext cx="7253788" cy="54257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750774" y="6458829"/>
            <a:ext cx="1650025" cy="322971"/>
          </a:xfrm>
          <a:prstGeom prst="rect">
            <a:avLst/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950997"/>
            <a:ext cx="3908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Remember to return the result which will be used in the </a:t>
            </a:r>
            <a:r>
              <a:rPr lang="en-US" altLang="zh-CN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 statement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trigger</a:t>
            </a:r>
            <a:endParaRPr lang="en-US" dirty="0"/>
          </a:p>
          <a:p>
            <a:pPr lvl="1"/>
            <a:r>
              <a:rPr lang="en-US" dirty="0"/>
              <a:t>Besides, a corresponding procedure should be created as well</a:t>
            </a:r>
            <a:endParaRPr lang="en-US" dirty="0"/>
          </a:p>
          <a:p>
            <a:pPr lvl="2"/>
            <a:r>
              <a:rPr lang="en-US" dirty="0"/>
              <a:t>Remember to create the procedure before creating the trigger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test updates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Triggers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0" y="4329830"/>
            <a:ext cx="7543800" cy="29853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between before and after triggers</a:t>
            </a:r>
            <a:endParaRPr lang="en-US" dirty="0"/>
          </a:p>
          <a:p>
            <a:pPr lvl="1"/>
            <a:r>
              <a:rPr lang="en-US" dirty="0"/>
              <a:t>“Before” and “after” the operation is done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If we want to update the incoming values in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dirty="0"/>
              <a:t> statement, the “before trigger” should be used since </a:t>
            </a:r>
            <a:r>
              <a:rPr lang="en-US" dirty="0" err="1"/>
              <a:t>th</a:t>
            </a:r>
            <a:r>
              <a:rPr lang="en-US" dirty="0"/>
              <a:t>e incoming values have not been written to the table yet</a:t>
            </a:r>
            <a:endParaRPr lang="en-US" dirty="0"/>
          </a:p>
          <a:p>
            <a:pPr marL="335280" lvl="1" indent="0">
              <a:buNone/>
            </a:pPr>
            <a:endParaRPr lang="en-US" dirty="0"/>
          </a:p>
          <a:p>
            <a:pPr marL="3352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Triggers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usage scenarios for trigger settings</a:t>
            </a:r>
            <a:endParaRPr lang="en-US" dirty="0"/>
          </a:p>
          <a:p>
            <a:pPr lvl="1"/>
            <a:r>
              <a:rPr lang="en-US" dirty="0"/>
              <a:t>Modify input on the fly</a:t>
            </a:r>
            <a:endParaRPr lang="en-US" dirty="0"/>
          </a:p>
          <a:p>
            <a:pPr lvl="2"/>
            <a:r>
              <a:rPr lang="en-US" dirty="0"/>
              <a:t>before insert / update</a:t>
            </a:r>
            <a:endParaRPr lang="en-US" dirty="0"/>
          </a:p>
          <a:p>
            <a:pPr lvl="2"/>
            <a:r>
              <a:rPr lang="en-US" dirty="0"/>
              <a:t>for each row</a:t>
            </a:r>
            <a:endParaRPr lang="en-US" dirty="0"/>
          </a:p>
          <a:p>
            <a:pPr lvl="1"/>
            <a:r>
              <a:rPr lang="en-US" dirty="0"/>
              <a:t>Check complex rules</a:t>
            </a:r>
            <a:endParaRPr lang="en-US" dirty="0"/>
          </a:p>
          <a:p>
            <a:pPr lvl="2"/>
            <a:r>
              <a:rPr lang="en-US" dirty="0"/>
              <a:t>before insert / update / delete</a:t>
            </a:r>
            <a:endParaRPr lang="en-US" dirty="0"/>
          </a:p>
          <a:p>
            <a:pPr lvl="2"/>
            <a:r>
              <a:rPr lang="en-US" dirty="0"/>
              <a:t>for each row</a:t>
            </a:r>
            <a:endParaRPr lang="en-US" dirty="0"/>
          </a:p>
          <a:p>
            <a:pPr lvl="1"/>
            <a:r>
              <a:rPr lang="en-US" dirty="0"/>
              <a:t>Manage data redundancy</a:t>
            </a:r>
            <a:endParaRPr lang="en-US" dirty="0"/>
          </a:p>
          <a:p>
            <a:pPr lvl="2"/>
            <a:r>
              <a:rPr lang="en-US" dirty="0"/>
              <a:t>after insert / update / delete</a:t>
            </a:r>
            <a:endParaRPr lang="en-US" dirty="0"/>
          </a:p>
          <a:p>
            <a:pPr lvl="2"/>
            <a:r>
              <a:rPr lang="en-US" dirty="0"/>
              <a:t>for each row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Triggers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 good example of managing some data redundancy is </a:t>
            </a:r>
            <a:r>
              <a:rPr lang="en-US" altLang="zh-CN" dirty="0">
                <a:solidFill>
                  <a:srgbClr val="A2424F"/>
                </a:solidFill>
              </a:rPr>
              <a:t>keeping an audit trail</a:t>
            </a:r>
            <a:endParaRPr lang="en-US" altLang="zh-CN" dirty="0">
              <a:solidFill>
                <a:srgbClr val="A2424F"/>
              </a:solidFill>
            </a:endParaRPr>
          </a:p>
          <a:p>
            <a:pPr lvl="1"/>
            <a:r>
              <a:rPr lang="en-US" altLang="zh-CN" dirty="0"/>
              <a:t>It won't do anything for people who steal data</a:t>
            </a:r>
            <a:endParaRPr lang="en-US" altLang="zh-CN" dirty="0"/>
          </a:p>
          <a:p>
            <a:pPr lvl="2"/>
            <a:r>
              <a:rPr lang="en-US" altLang="zh-CN" dirty="0"/>
              <a:t>(remember that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zh-CN" dirty="0"/>
              <a:t> cannot fire a trigger – although with the big products you can trace all queries)</a:t>
            </a:r>
            <a:endParaRPr lang="en-US" altLang="zh-CN" dirty="0"/>
          </a:p>
          <a:p>
            <a:pPr lvl="1"/>
            <a:r>
              <a:rPr lang="en-US" dirty="0"/>
              <a:t>… but it may be useful for </a:t>
            </a:r>
            <a:r>
              <a:rPr lang="en-US" dirty="0">
                <a:solidFill>
                  <a:srgbClr val="A2424F"/>
                </a:solidFill>
              </a:rPr>
              <a:t>checking people</a:t>
            </a:r>
            <a:r>
              <a:rPr lang="en-US" dirty="0"/>
              <a:t> </a:t>
            </a:r>
            <a:r>
              <a:rPr lang="en-US" u="sng" dirty="0"/>
              <a:t>who modify data</a:t>
            </a:r>
            <a:r>
              <a:rPr lang="en-US" dirty="0"/>
              <a:t> that they aren't supposed to modify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Auditing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 the insertions and updates to employees in a company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Auditing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224" y="2536785"/>
            <a:ext cx="5497951" cy="569281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 the insertions and updates to employees in a company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Auditing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3356" y="2284868"/>
            <a:ext cx="6683687" cy="594473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 the insertions and updates to employees in a company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Auditing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0" y="5130800"/>
            <a:ext cx="7175500" cy="63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2351008"/>
            <a:ext cx="6692900" cy="2297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6737350"/>
            <a:ext cx="7861300" cy="673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749221" y="470214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company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4550" y="6337240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Consolas" panose="020B0609020204030204" pitchFamily="49" charset="0"/>
              </a:rPr>
              <a:t>audit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How can we get a cup of tea?</a:t>
            </a:r>
            <a:endParaRPr lang="en-US" dirty="0"/>
          </a:p>
          <a:p>
            <a:pPr lvl="1"/>
            <a:r>
              <a:rPr lang="en-US" dirty="0"/>
              <a:t>In a procedural way: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a declarative way:</a:t>
            </a:r>
            <a:endParaRPr lang="en-US" dirty="0"/>
          </a:p>
          <a:p>
            <a:pPr lvl="2"/>
            <a:r>
              <a:rPr lang="en-US" dirty="0"/>
              <a:t>You don’t really need to know how to make a cup of tea</a:t>
            </a:r>
            <a:endParaRPr lang="en-US" dirty="0"/>
          </a:p>
          <a:p>
            <a:pPr lvl="2"/>
            <a:r>
              <a:rPr lang="en-US" dirty="0"/>
              <a:t>The system can do it in a black-box manner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029200" y="2599765"/>
            <a:ext cx="3657600" cy="2057400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Get a cup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2. Get some tea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3. Get some hot water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4. Put tea into the cup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5. Pour hot water into the cup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6.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 tea</a:t>
            </a: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029200" y="5410200"/>
            <a:ext cx="3657600" cy="470647"/>
          </a:xfrm>
          <a:prstGeom prst="roundRect">
            <a:avLst>
              <a:gd name="adj" fmla="val 2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&lt;a cup of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tea/&gt;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5000"/>
          <a:stretch>
            <a:fillRect/>
          </a:stretch>
        </p:blipFill>
        <p:spPr>
          <a:xfrm>
            <a:off x="10668000" y="5081077"/>
            <a:ext cx="1673683" cy="1853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0" y="2613212"/>
            <a:ext cx="2755900" cy="1835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Find all Chinese movies before 1990 in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lang="en-US" dirty="0"/>
              <a:t> table?</a:t>
            </a:r>
            <a:endParaRPr lang="en-US" dirty="0"/>
          </a:p>
          <a:p>
            <a:pPr lvl="1"/>
            <a:r>
              <a:rPr lang="en-US" dirty="0"/>
              <a:t>In a procedural way: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 a declarative way:</a:t>
            </a:r>
            <a:endParaRPr lang="en-US" dirty="0"/>
          </a:p>
          <a:p>
            <a:pPr lvl="2"/>
            <a:r>
              <a:rPr lang="en-US" dirty="0"/>
              <a:t>You don’t really need to know how to filter the table</a:t>
            </a:r>
            <a:endParaRPr lang="en-US" dirty="0"/>
          </a:p>
          <a:p>
            <a:pPr lvl="2"/>
            <a:r>
              <a:rPr lang="en-US" dirty="0"/>
              <a:t>The DBMS system can do it in a black-box manner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vs. Declarative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4724400" y="2599765"/>
            <a:ext cx="5181600" cy="1819835"/>
          </a:xfrm>
          <a:prstGeom prst="roundRect">
            <a:avLst>
              <a:gd name="adj" fmla="val 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1. Read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movies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 table into the memory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2. For each row </a:t>
            </a:r>
            <a:r>
              <a:rPr lang="en-US" sz="20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 in the table, repeat: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        2.1 In row </a:t>
            </a:r>
            <a:r>
              <a:rPr lang="en-US" sz="2000" dirty="0" err="1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, read the value of the column “country”</a:t>
            </a:r>
            <a:endParaRPr lang="en-US" sz="2000" dirty="0">
              <a:latin typeface="Lato" panose="020F0502020204030203" pitchFamily="34" charset="77"/>
              <a:cs typeface="MS PGothic" panose="020B0600070205080204" pitchFamily="34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Lato" panose="020F0502020204030203" pitchFamily="34" charset="77"/>
                <a:cs typeface="MS PGothic" panose="020B0600070205080204" pitchFamily="34" charset="-128"/>
              </a:rPr>
              <a:t>        2.2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77"/>
                <a:cs typeface="MS PGothic" panose="020B0600070205080204" pitchFamily="34" charset="-128"/>
              </a:rPr>
              <a:t> if 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 panose="020F0502020204030203" pitchFamily="34" charset="77"/>
              <a:cs typeface="MS PGothic" panose="020B0600070205080204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724400" y="5396752"/>
            <a:ext cx="8610600" cy="470647"/>
          </a:xfrm>
          <a:prstGeom prst="roundRect">
            <a:avLst>
              <a:gd name="adj" fmla="val 29973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movies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A242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country = ‘cn’ and year_released &lt; 1990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838200" y="4953000"/>
            <a:ext cx="13106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0" y="2712719"/>
            <a:ext cx="1828800" cy="15849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OTU2YTg1ZDg1NzRmYTBjNjA1MmY5ZmUxYzlhYWM4MjYifQ=="/>
</p:tagLst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15717</Words>
  <Application>WPS 演示</Application>
  <PresentationFormat>Custom</PresentationFormat>
  <Paragraphs>689</Paragraphs>
  <Slides>77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7" baseType="lpstr">
      <vt:lpstr>Arial</vt:lpstr>
      <vt:lpstr>宋体</vt:lpstr>
      <vt:lpstr>Wingdings</vt:lpstr>
      <vt:lpstr>MS PGothic</vt:lpstr>
      <vt:lpstr>Tahoma</vt:lpstr>
      <vt:lpstr>Times</vt:lpstr>
      <vt:lpstr>Times New Roman</vt:lpstr>
      <vt:lpstr>Lato Black</vt:lpstr>
      <vt:lpstr>Segoe Print</vt:lpstr>
      <vt:lpstr>Montserrat</vt:lpstr>
      <vt:lpstr>Sitka Text</vt:lpstr>
      <vt:lpstr>Lato</vt:lpstr>
      <vt:lpstr>Calibri</vt:lpstr>
      <vt:lpstr>Lato</vt:lpstr>
      <vt:lpstr>Lato</vt:lpstr>
      <vt:lpstr>Consolas</vt:lpstr>
      <vt:lpstr>微软雅黑</vt:lpstr>
      <vt:lpstr>Arial Unicode MS</vt:lpstr>
      <vt:lpstr>等线</vt:lpstr>
      <vt:lpstr>Blank Presentation</vt:lpstr>
      <vt:lpstr> Principles of Database Systems (CS307)  Function; Procedure; Trigger</vt:lpstr>
      <vt:lpstr>Function</vt:lpstr>
      <vt:lpstr>Built-in Functions</vt:lpstr>
      <vt:lpstr>Self-defined Function</vt:lpstr>
      <vt:lpstr>Procedural vs. Declarative</vt:lpstr>
      <vt:lpstr>Procedural vs. Declarative</vt:lpstr>
      <vt:lpstr>Procedural vs. Declarative</vt:lpstr>
      <vt:lpstr>Procedural vs. Declarative</vt:lpstr>
      <vt:lpstr>Procedural vs. Declarative</vt:lpstr>
      <vt:lpstr>Procedural vs. Declarative</vt:lpstr>
      <vt:lpstr>Procedural Extension to 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Function in (Postgre)SQL</vt:lpstr>
      <vt:lpstr>Comment on Procedural SQL (PL/SQL)</vt:lpstr>
      <vt:lpstr>More to Read</vt:lpstr>
      <vt:lpstr>Procedure</vt:lpstr>
      <vt:lpstr>Functions vs. Procedures</vt:lpstr>
      <vt:lpstr>Functions and Procedures in (Postgre)SQL</vt:lpstr>
      <vt:lpstr>When to Use Procedures</vt:lpstr>
      <vt:lpstr>When to Use Procedures</vt:lpstr>
      <vt:lpstr>Example: Adding a New Movie</vt:lpstr>
      <vt:lpstr>A Typical Process</vt:lpstr>
      <vt:lpstr>A Typical Process</vt:lpstr>
      <vt:lpstr>insert into select</vt:lpstr>
      <vt:lpstr>Optimize the Insertion</vt:lpstr>
      <vt:lpstr>Further Optimize the Insertion</vt:lpstr>
      <vt:lpstr>Further Optimize the Insertion</vt:lpstr>
      <vt:lpstr>The Procedure</vt:lpstr>
      <vt:lpstr>The Procedure</vt:lpstr>
      <vt:lpstr>Calling Procedures</vt:lpstr>
      <vt:lpstr>Trigger</vt:lpstr>
      <vt:lpstr>Trigger - Actions When Changing Tables</vt:lpstr>
      <vt:lpstr>Purpose of Using Triggers</vt:lpstr>
      <vt:lpstr>Purpose of Using Triggers</vt:lpstr>
      <vt:lpstr>Purpose of Using Triggers</vt:lpstr>
      <vt:lpstr>Purpose of Using Triggers</vt:lpstr>
      <vt:lpstr>Trigger Activation</vt:lpstr>
      <vt:lpstr>Trigger Activation</vt:lpstr>
      <vt:lpstr>Trigger Activation: When</vt:lpstr>
      <vt:lpstr>Trigger Activation: When</vt:lpstr>
      <vt:lpstr>Trigger Activation: When</vt:lpstr>
      <vt:lpstr>Trigger Activation: What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Example of Triggers</vt:lpstr>
      <vt:lpstr>Before and After Triggers</vt:lpstr>
      <vt:lpstr>Before and After Triggers</vt:lpstr>
      <vt:lpstr>Example: Auditing</vt:lpstr>
      <vt:lpstr>Example: Auditing</vt:lpstr>
      <vt:lpstr>Example: Auditing</vt:lpstr>
      <vt:lpstr>Example: Auditing</vt:lpstr>
    </vt:vector>
  </TitlesOfParts>
  <Company>Melissa Kingman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Peter</cp:lastModifiedBy>
  <cp:revision>3773</cp:revision>
  <dcterms:created xsi:type="dcterms:W3CDTF">2008-06-27T17:43:00Z</dcterms:created>
  <dcterms:modified xsi:type="dcterms:W3CDTF">2023-11-27T07:47:12Z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2FB16D9B24A54D6CB92313270E5672CE_12</vt:lpwstr>
  </property>
</Properties>
</file>